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74" r:id="rId4"/>
    <p:sldId id="277" r:id="rId5"/>
    <p:sldId id="258" r:id="rId6"/>
    <p:sldId id="270" r:id="rId7"/>
    <p:sldId id="271" r:id="rId8"/>
    <p:sldId id="275" r:id="rId9"/>
    <p:sldId id="273" r:id="rId10"/>
    <p:sldId id="276" r:id="rId11"/>
    <p:sldId id="260" r:id="rId12"/>
    <p:sldId id="257" r:id="rId13"/>
    <p:sldId id="261" r:id="rId14"/>
    <p:sldId id="263" r:id="rId15"/>
    <p:sldId id="262" r:id="rId16"/>
    <p:sldId id="264" r:id="rId17"/>
    <p:sldId id="265" r:id="rId18"/>
    <p:sldId id="266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747"/>
    <a:srgbClr val="11692E"/>
    <a:srgbClr val="149C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B6D3F-1985-4285-82F0-FE5640275785}" type="datetimeFigureOut">
              <a:rPr lang="en-US" smtClean="0"/>
              <a:pPr/>
              <a:t>7/25/2010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7DF51-B7F7-4F85-AF6A-FF8685C8C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0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7DF51-B7F7-4F85-AF6A-FF8685C8CFB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7DF51-B7F7-4F85-AF6A-FF8685C8CFB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7DF51-B7F7-4F85-AF6A-FF8685C8CFB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7DF51-B7F7-4F85-AF6A-FF8685C8CFB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7DF51-B7F7-4F85-AF6A-FF8685C8CFB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7DF51-B7F7-4F85-AF6A-FF8685C8CFB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7DF51-B7F7-4F85-AF6A-FF8685C8CFB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7DF51-B7F7-4F85-AF6A-FF8685C8CFB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7DF51-B7F7-4F85-AF6A-FF8685C8CFB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7DF51-B7F7-4F85-AF6A-FF8685C8CFB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7DF51-B7F7-4F85-AF6A-FF8685C8CFB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7DF51-B7F7-4F85-AF6A-FF8685C8CFB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7DF51-B7F7-4F85-AF6A-FF8685C8CFB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BB111-75AA-4562-8F7E-89A38A164BF5}" type="slidenum">
              <a:rPr lang="en-US"/>
              <a:pPr/>
              <a:t>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pitchFamily="-110" charset="0"/>
                <a:ea typeface="ＭＳ Ｐゴシック" pitchFamily="34" charset="-128"/>
              </a:rPr>
              <a:t>Slide lining out workshop expectations:</a:t>
            </a:r>
          </a:p>
          <a:p>
            <a:r>
              <a:rPr lang="en-US" smtClean="0">
                <a:latin typeface="Times" pitchFamily="-110" charset="0"/>
                <a:ea typeface="ＭＳ Ｐゴシック" pitchFamily="34" charset="-128"/>
              </a:rPr>
              <a:t>-- success and skill requires full attendance</a:t>
            </a:r>
          </a:p>
          <a:p>
            <a:r>
              <a:rPr lang="en-US" smtClean="0">
                <a:latin typeface="Times" pitchFamily="-110" charset="0"/>
                <a:ea typeface="ＭＳ Ｐゴシック" pitchFamily="34" charset="-128"/>
              </a:rPr>
              <a:t>-- hours and schedule</a:t>
            </a:r>
          </a:p>
          <a:p>
            <a:r>
              <a:rPr lang="en-US" smtClean="0">
                <a:latin typeface="Times" pitchFamily="-110" charset="0"/>
                <a:ea typeface="ＭＳ Ｐゴシック" pitchFamily="34" charset="-128"/>
              </a:rPr>
              <a:t>-- need to focus only on CRMD and e-Lab</a:t>
            </a:r>
          </a:p>
          <a:p>
            <a:r>
              <a:rPr lang="en-US" smtClean="0">
                <a:latin typeface="Times" pitchFamily="-110" charset="0"/>
                <a:ea typeface="ＭＳ Ｐゴシック" pitchFamily="34" charset="-128"/>
              </a:rPr>
              <a:t>-- no other distractions</a:t>
            </a:r>
          </a:p>
          <a:p>
            <a:r>
              <a:rPr lang="en-US" smtClean="0">
                <a:latin typeface="Times" pitchFamily="-110" charset="0"/>
                <a:ea typeface="ＭＳ Ｐゴシック" pitchFamily="34" charset="-128"/>
              </a:rPr>
              <a:t>-- group can meet at another time for other stuff</a:t>
            </a:r>
          </a:p>
          <a:p>
            <a:r>
              <a:rPr lang="en-US" smtClean="0">
                <a:latin typeface="Times" pitchFamily="-110" charset="0"/>
                <a:ea typeface="ＭＳ Ｐゴシック" pitchFamily="34" charset="-128"/>
              </a:rPr>
              <a:t>If the site manager has followed the “boilerplate” then the </a:t>
            </a:r>
          </a:p>
          <a:p>
            <a:r>
              <a:rPr lang="en-US" smtClean="0">
                <a:latin typeface="Times" pitchFamily="-110" charset="0"/>
                <a:ea typeface="ＭＳ Ｐゴシック" pitchFamily="34" charset="-128"/>
              </a:rPr>
              <a:t>above will not be a surprise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7DF51-B7F7-4F85-AF6A-FF8685C8CFB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508320-0E42-4B0C-B16D-E7BF099E7159}" type="slidenum">
              <a:rPr lang="en-US"/>
              <a:pPr/>
              <a:t>6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Private talk to ‘S’s: Most secret place in school?  --&gt; ‘T’ lounge.  This is a ‘T’ workshop, but you get to listen in.  </a:t>
            </a:r>
          </a:p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‘S’s most important here; you get to teach the ‘T’s.</a:t>
            </a:r>
          </a:p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098F4-FE71-42BD-A0DC-2D6CDF68674B}" type="slidenum">
              <a:rPr lang="en-US"/>
              <a:pPr/>
              <a:t>7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05E2A-923F-41E2-B72D-AA0E7B254E30}" type="slidenum">
              <a:rPr lang="en-US"/>
              <a:pPr/>
              <a:t>8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Pass on Plateauing if the workshop is constrained.  </a:t>
            </a:r>
          </a:p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Leave the group with the e-Lab Fellows powerpoint and spreadsheet.</a:t>
            </a:r>
          </a:p>
          <a:p>
            <a:pPr eaLnBrk="1" hangingPunct="1"/>
            <a:r>
              <a:rPr lang="en-US" sz="2000" b="1" smtClean="0">
                <a:solidFill>
                  <a:schemeClr val="accent2"/>
                </a:solidFill>
                <a:latin typeface="Helvetica" pitchFamily="-110" charset="0"/>
                <a:ea typeface="ＭＳ Ｐゴシック" pitchFamily="34" charset="-128"/>
              </a:rPr>
              <a:t>!! search data, analysis tools, save plots !!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DC215-9E5C-4DA5-A6C2-DFCEFDF9382B}" type="slidenum">
              <a:rPr lang="en-US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-110" charset="0"/>
                <a:ea typeface="ＭＳ Ｐゴシック" pitchFamily="34" charset="-128"/>
              </a:rPr>
              <a:t>CONNECTS: PARTICLES &lt;--&gt; HARDWARE &lt;--&gt; SOFTWARE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21779-1739-4DFC-BE62-6919D30211FE}" type="slidenum">
              <a:rPr lang="en-US"/>
              <a:pPr/>
              <a:t>10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0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5C1F-4630-40A9-8583-F05CCAED2A66}" type="datetimeFigureOut">
              <a:rPr lang="en-US" smtClean="0"/>
              <a:pPr/>
              <a:t>7/25/2010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A832-F748-4AC8-87AB-46F35A963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5C1F-4630-40A9-8583-F05CCAED2A66}" type="datetimeFigureOut">
              <a:rPr lang="en-US" smtClean="0"/>
              <a:pPr/>
              <a:t>7/25/2010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A832-F748-4AC8-87AB-46F35A963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5C1F-4630-40A9-8583-F05CCAED2A66}" type="datetimeFigureOut">
              <a:rPr lang="en-US" smtClean="0"/>
              <a:pPr/>
              <a:t>7/25/2010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A832-F748-4AC8-87AB-46F35A963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5C1F-4630-40A9-8583-F05CCAED2A66}" type="datetimeFigureOut">
              <a:rPr lang="en-US" smtClean="0"/>
              <a:pPr/>
              <a:t>7/25/2010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A832-F748-4AC8-87AB-46F35A963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5C1F-4630-40A9-8583-F05CCAED2A66}" type="datetimeFigureOut">
              <a:rPr lang="en-US" smtClean="0"/>
              <a:pPr/>
              <a:t>7/25/2010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A832-F748-4AC8-87AB-46F35A963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5C1F-4630-40A9-8583-F05CCAED2A66}" type="datetimeFigureOut">
              <a:rPr lang="en-US" smtClean="0"/>
              <a:pPr/>
              <a:t>7/25/2010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A832-F748-4AC8-87AB-46F35A963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5C1F-4630-40A9-8583-F05CCAED2A66}" type="datetimeFigureOut">
              <a:rPr lang="en-US" smtClean="0"/>
              <a:pPr/>
              <a:t>7/25/2010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A832-F748-4AC8-87AB-46F35A963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5C1F-4630-40A9-8583-F05CCAED2A66}" type="datetimeFigureOut">
              <a:rPr lang="en-US" smtClean="0"/>
              <a:pPr/>
              <a:t>7/25/2010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A832-F748-4AC8-87AB-46F35A963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5C1F-4630-40A9-8583-F05CCAED2A66}" type="datetimeFigureOut">
              <a:rPr lang="en-US" smtClean="0"/>
              <a:pPr/>
              <a:t>7/25/2010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A832-F748-4AC8-87AB-46F35A963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5C1F-4630-40A9-8583-F05CCAED2A66}" type="datetimeFigureOut">
              <a:rPr lang="en-US" smtClean="0"/>
              <a:pPr/>
              <a:t>7/25/2010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A832-F748-4AC8-87AB-46F35A963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5C1F-4630-40A9-8583-F05CCAED2A66}" type="datetimeFigureOut">
              <a:rPr lang="en-US" smtClean="0"/>
              <a:pPr/>
              <a:t>7/25/2010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A832-F748-4AC8-87AB-46F35A963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05C1F-4630-40A9-8583-F05CCAED2A66}" type="datetimeFigureOut">
              <a:rPr lang="en-US" smtClean="0"/>
              <a:pPr/>
              <a:t>7/25/2010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6A832-F748-4AC8-87AB-46F35A963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451" y="1482277"/>
            <a:ext cx="7772400" cy="1012825"/>
          </a:xfrm>
        </p:spPr>
        <p:txBody>
          <a:bodyPr>
            <a:normAutofit/>
          </a:bodyPr>
          <a:lstStyle/>
          <a:p>
            <a:r>
              <a:rPr lang="en-US" dirty="0" smtClean="0"/>
              <a:t>Quark Net 2010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38400"/>
            <a:ext cx="6400800" cy="6858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136747"/>
                </a:solidFill>
              </a:rPr>
              <a:t>Wayne State University Physics Department</a:t>
            </a:r>
          </a:p>
          <a:p>
            <a:endParaRPr lang="en-US" sz="4400" dirty="0" smtClean="0">
              <a:solidFill>
                <a:srgbClr val="136747"/>
              </a:solidFill>
            </a:endParaRPr>
          </a:p>
          <a:p>
            <a:endParaRPr lang="en-US" sz="4400" dirty="0">
              <a:solidFill>
                <a:srgbClr val="136747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8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Athletics Logo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107589"/>
            <a:ext cx="2286000" cy="1371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620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38200" y="1676400"/>
            <a:ext cx="6934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ts val="3000"/>
              </a:spcBef>
              <a:buClr>
                <a:srgbClr val="FF0000"/>
              </a:buClr>
              <a:buSzPct val="101000"/>
              <a:buFont typeface="Times" pitchFamily="-110" charset="0"/>
              <a:buNone/>
            </a:pPr>
            <a:r>
              <a:rPr lang="en-US" sz="2800" b="1" dirty="0">
                <a:solidFill>
                  <a:schemeClr val="accent2"/>
                </a:solidFill>
                <a:latin typeface="Helvetica" pitchFamily="-110" charset="0"/>
              </a:rPr>
              <a:t>C</a:t>
            </a:r>
            <a:r>
              <a:rPr lang="en-US" sz="2400" b="1" dirty="0">
                <a:solidFill>
                  <a:schemeClr val="accent2"/>
                </a:solidFill>
                <a:latin typeface="Helvetica" pitchFamily="-110" charset="0"/>
              </a:rPr>
              <a:t>osmic Ray </a:t>
            </a:r>
            <a:r>
              <a:rPr lang="en-US" sz="2400" b="1" dirty="0">
                <a:solidFill>
                  <a:srgbClr val="FF0000"/>
                </a:solidFill>
                <a:latin typeface="Helvetica" pitchFamily="-110" charset="0"/>
              </a:rPr>
              <a:t>e-Lab</a:t>
            </a:r>
            <a:r>
              <a:rPr lang="en-US" sz="2400" b="1" dirty="0">
                <a:solidFill>
                  <a:schemeClr val="accent2"/>
                </a:solidFill>
                <a:latin typeface="Helvetica" pitchFamily="-110" charset="0"/>
              </a:rPr>
              <a:t> Stats:</a:t>
            </a:r>
            <a:r>
              <a:rPr lang="en-US" sz="2400" b="1" dirty="0">
                <a:solidFill>
                  <a:srgbClr val="FF0000"/>
                </a:solidFill>
                <a:latin typeface="Helvetica" pitchFamily="-110" charset="0"/>
                <a:sym typeface="Chalkboard" pitchFamily="-110" charset="0"/>
              </a:rPr>
              <a:t> May 2010</a:t>
            </a:r>
            <a:endParaRPr lang="en-US" sz="2400" b="1" dirty="0">
              <a:solidFill>
                <a:schemeClr val="accent2"/>
              </a:solidFill>
              <a:latin typeface="Helvetica" pitchFamily="-110" charset="0"/>
              <a:sym typeface="Chalkboard" pitchFamily="-110" charset="0"/>
            </a:endParaRPr>
          </a:p>
          <a:p>
            <a:pPr eaLnBrk="1" hangingPunct="1">
              <a:lnSpc>
                <a:spcPct val="75000"/>
              </a:lnSpc>
              <a:spcBef>
                <a:spcPts val="3000"/>
              </a:spcBef>
              <a:buClr>
                <a:srgbClr val="FF0000"/>
              </a:buClr>
              <a:buSzPct val="101000"/>
              <a:buFont typeface="Times" pitchFamily="-110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Helvetica" pitchFamily="-110" charset="0"/>
                <a:sym typeface="Chalkboard" pitchFamily="-110" charset="0"/>
              </a:rPr>
              <a:t>  774 teachers accounts</a:t>
            </a:r>
          </a:p>
          <a:p>
            <a:pPr eaLnBrk="1" hangingPunct="1">
              <a:lnSpc>
                <a:spcPct val="75000"/>
              </a:lnSpc>
              <a:spcBef>
                <a:spcPts val="3000"/>
              </a:spcBef>
              <a:buClr>
                <a:srgbClr val="FF0000"/>
              </a:buClr>
              <a:buSzPct val="101000"/>
              <a:buFont typeface="Times" pitchFamily="-110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Helvetica" pitchFamily="-110" charset="0"/>
                <a:sym typeface="Chalkboard" pitchFamily="-110" charset="0"/>
              </a:rPr>
              <a:t>  1,515 student research groups</a:t>
            </a:r>
          </a:p>
          <a:p>
            <a:pPr eaLnBrk="1" hangingPunct="1">
              <a:lnSpc>
                <a:spcPct val="75000"/>
              </a:lnSpc>
              <a:spcBef>
                <a:spcPts val="3000"/>
              </a:spcBef>
              <a:buClr>
                <a:srgbClr val="FF0000"/>
              </a:buClr>
              <a:buSzPct val="101000"/>
              <a:buFont typeface="Times" pitchFamily="-110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Helvetica" pitchFamily="-110" charset="0"/>
                <a:sym typeface="Chalkboard" pitchFamily="-110" charset="0"/>
              </a:rPr>
              <a:t>  519 DAQs worldwide</a:t>
            </a:r>
          </a:p>
          <a:p>
            <a:pPr eaLnBrk="1" hangingPunct="1">
              <a:lnSpc>
                <a:spcPct val="75000"/>
              </a:lnSpc>
              <a:spcBef>
                <a:spcPts val="3000"/>
              </a:spcBef>
              <a:buClr>
                <a:srgbClr val="FF0000"/>
              </a:buClr>
              <a:buSzPct val="101000"/>
              <a:buFont typeface="Times" pitchFamily="-110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Helvetica" pitchFamily="-110" charset="0"/>
                <a:sym typeface="Chalkboard" pitchFamily="-110" charset="0"/>
              </a:rPr>
              <a:t>  335 detectors in high schools</a:t>
            </a:r>
          </a:p>
          <a:p>
            <a:pPr eaLnBrk="1" hangingPunct="1">
              <a:lnSpc>
                <a:spcPct val="75000"/>
              </a:lnSpc>
              <a:spcBef>
                <a:spcPts val="3000"/>
              </a:spcBef>
              <a:buClr>
                <a:srgbClr val="FF0000"/>
              </a:buClr>
              <a:buSzPct val="101000"/>
              <a:buFont typeface="Times" pitchFamily="-110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Helvetica" pitchFamily="-110" charset="0"/>
                <a:sym typeface="Chalkboard" pitchFamily="-110" charset="0"/>
              </a:rPr>
              <a:t>  27,548 data files</a:t>
            </a:r>
          </a:p>
          <a:p>
            <a:pPr eaLnBrk="1" hangingPunct="1">
              <a:lnSpc>
                <a:spcPct val="75000"/>
              </a:lnSpc>
              <a:spcBef>
                <a:spcPts val="3000"/>
              </a:spcBef>
              <a:buClr>
                <a:srgbClr val="FF0000"/>
              </a:buClr>
              <a:buSzPct val="101000"/>
              <a:buFont typeface="Times" pitchFamily="-110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Helvetica" pitchFamily="-110" charset="0"/>
                <a:sym typeface="Chalkboard" pitchFamily="-110" charset="0"/>
              </a:rPr>
              <a:t>  498 posters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9267825" y="2397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63000" cy="142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181600" y="381001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b="1" dirty="0" smtClean="0">
                <a:solidFill>
                  <a:schemeClr val="accent2"/>
                </a:solidFill>
                <a:latin typeface="Helvetica" pitchFamily="-110" charset="0"/>
              </a:rPr>
              <a:t>with Cosmic Rays</a:t>
            </a:r>
            <a:endParaRPr lang="en-US" b="1" dirty="0">
              <a:solidFill>
                <a:schemeClr val="accent2"/>
              </a:solidFill>
              <a:latin typeface="Helvetica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What is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Quarknet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?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Physicists, teachers &amp; their students collaborate on research projects and investigations.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8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8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9144000" cy="468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152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16764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Physicists, teachers &amp; their students collaborate on research projects and investigations.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7010400" cy="278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2578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sz="2400" b="1" dirty="0" smtClean="0"/>
              <a:t>Scientists as mentors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Teachers as researchers &amp; facilitators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Students as researchers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            Vision</a:t>
            </a:r>
          </a:p>
          <a:p>
            <a:pPr>
              <a:buNone/>
            </a:pPr>
            <a:r>
              <a:rPr lang="en-US" b="1" dirty="0" smtClean="0"/>
              <a:t>     A lasting community of researchers that includes high school teachers and students as well as physicists</a:t>
            </a:r>
          </a:p>
          <a:p>
            <a:pPr>
              <a:buNone/>
            </a:pPr>
            <a:r>
              <a:rPr lang="en-US" b="1" dirty="0" smtClean="0"/>
              <a:t>   </a:t>
            </a:r>
          </a:p>
          <a:p>
            <a:pPr>
              <a:buNone/>
            </a:pPr>
            <a:r>
              <a:rPr lang="en-US" b="1" dirty="0" smtClean="0"/>
              <a:t>      “Doing science.”</a:t>
            </a:r>
          </a:p>
          <a:p>
            <a:pPr>
              <a:buNone/>
            </a:pPr>
            <a:r>
              <a:rPr lang="en-US" b="1" dirty="0" smtClean="0"/>
              <a:t>School science reflects the </a:t>
            </a:r>
          </a:p>
          <a:p>
            <a:pPr>
              <a:buNone/>
            </a:pPr>
            <a:r>
              <a:rPr lang="en-US" b="1" dirty="0" smtClean="0"/>
              <a:t>practice of science. Science </a:t>
            </a:r>
          </a:p>
          <a:p>
            <a:pPr>
              <a:buNone/>
            </a:pPr>
            <a:r>
              <a:rPr lang="en-US" b="1" dirty="0" smtClean="0"/>
              <a:t>Is what students DO, not </a:t>
            </a:r>
          </a:p>
          <a:p>
            <a:pPr>
              <a:buNone/>
            </a:pPr>
            <a:r>
              <a:rPr lang="en-US" b="1" dirty="0" smtClean="0"/>
              <a:t>what is done to them.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8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0021" y="1600200"/>
            <a:ext cx="32149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8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343400" y="457200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Why </a:t>
            </a:r>
            <a:r>
              <a:rPr lang="en-US" sz="4000" b="1" dirty="0" err="1" smtClean="0"/>
              <a:t>QuarkNet</a:t>
            </a:r>
            <a:r>
              <a:rPr lang="en-US" sz="4000" b="1" dirty="0" smtClean="0"/>
              <a:t>?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81000" y="1600200"/>
            <a:ext cx="3429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Our understanding of the universe is about to change as a new accelerator, the LHC, and its experiments, ATLAS, CMS, ALICE and </a:t>
            </a:r>
            <a:r>
              <a:rPr lang="en-US" sz="2400" b="1" dirty="0" err="1" smtClean="0"/>
              <a:t>LHCb</a:t>
            </a:r>
            <a:r>
              <a:rPr lang="en-US" sz="2400" b="1" dirty="0" smtClean="0"/>
              <a:t> turn on.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Join particle physicists to work on physics projects exploring the nature of matter, energy, space and time.</a:t>
            </a: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041" y="3514725"/>
            <a:ext cx="5508959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1371600"/>
            <a:ext cx="4000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191000" y="3810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/>
              <a:t>QuarkNet</a:t>
            </a:r>
            <a:r>
              <a:rPr lang="en-US" sz="3600" b="1" dirty="0" smtClean="0"/>
              <a:t> Origins</a:t>
            </a:r>
            <a:endParaRPr lang="en-US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32766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191000"/>
            <a:ext cx="2819400" cy="254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799" y="1600201"/>
            <a:ext cx="2809875" cy="26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2900" y="4343400"/>
            <a:ext cx="4991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52900" y="5029200"/>
            <a:ext cx="4991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52900" y="5715000"/>
            <a:ext cx="4991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733800" y="1676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/>
              <a:t>CDF &amp; DØ </a:t>
            </a:r>
          </a:p>
          <a:p>
            <a:r>
              <a:rPr lang="en-US" sz="3600" b="1" dirty="0" smtClean="0"/>
              <a:t>       at </a:t>
            </a:r>
          </a:p>
          <a:p>
            <a:r>
              <a:rPr lang="en-US" sz="3600" b="1" dirty="0" err="1" smtClean="0"/>
              <a:t>Fermilab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148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343400" y="6858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Quark Net Origins</a:t>
            </a:r>
            <a:endParaRPr lang="en-US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00200"/>
            <a:ext cx="2895600" cy="367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724400"/>
            <a:ext cx="385213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4905" y="1676401"/>
            <a:ext cx="539909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343400" y="5791200"/>
            <a:ext cx="4775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ATLAS and CMS at CERN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148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191000" y="457200"/>
            <a:ext cx="4488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Current Active Centers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5268"/>
            <a:ext cx="9144000" cy="533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8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876800" y="381000"/>
            <a:ext cx="2929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Current Status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3886200" cy="295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10050"/>
            <a:ext cx="48196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67200" y="1295400"/>
            <a:ext cx="4876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</a:rPr>
              <a:t> 53 Active centers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</a:rPr>
              <a:t> 158 Mentors 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</a:rPr>
              <a:t> 615 Teachers 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</a:rPr>
              <a:t> 108 Summer students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Goals for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Develop a deeper understanding of Physics content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Introduction to Inquiry based learning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Introduction to elementary particles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Methods of experimentation with particles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Overview of current Physics experimentation</a:t>
            </a:r>
          </a:p>
          <a:p>
            <a:pPr lvl="1"/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FermiLab</a:t>
            </a:r>
            <a:endParaRPr lang="en-US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CERN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148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76600" y="381000"/>
            <a:ext cx="5567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The </a:t>
            </a:r>
            <a:r>
              <a:rPr lang="en-US" sz="3600" b="1" dirty="0" err="1" smtClean="0">
                <a:solidFill>
                  <a:srgbClr val="002060"/>
                </a:solidFill>
              </a:rPr>
              <a:t>QuarkNet</a:t>
            </a:r>
            <a:r>
              <a:rPr lang="en-US" sz="3600" b="1" dirty="0" smtClean="0">
                <a:solidFill>
                  <a:srgbClr val="002060"/>
                </a:solidFill>
              </a:rPr>
              <a:t> Collaboration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371600"/>
            <a:ext cx="4119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Cosmic Ray Detector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676400"/>
            <a:ext cx="4953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 Teachers’ idea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 Several prototypes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 Collecting data led to e-Lab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524000"/>
            <a:ext cx="3352800" cy="184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581400"/>
            <a:ext cx="4419600" cy="322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5814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35814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148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447800"/>
            <a:ext cx="4124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Student Summer Research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400"/>
            <a:ext cx="415571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733800"/>
            <a:ext cx="5410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400" b="1" dirty="0" smtClean="0">
                <a:solidFill>
                  <a:srgbClr val="002060"/>
                </a:solidFill>
              </a:rPr>
              <a:t>11 centers with 4 student slots each (</a:t>
            </a:r>
            <a:r>
              <a:rPr lang="en-US" sz="2400" b="1" dirty="0" err="1" smtClean="0">
                <a:solidFill>
                  <a:srgbClr val="002060"/>
                </a:solidFill>
              </a:rPr>
              <a:t>avg</a:t>
            </a:r>
            <a:r>
              <a:rPr lang="en-US" sz="2400" b="1" dirty="0" smtClean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19600"/>
            <a:ext cx="553212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78287"/>
            <a:ext cx="5562600" cy="1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1447801"/>
            <a:ext cx="3733800" cy="280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1" y="4114800"/>
            <a:ext cx="3733800" cy="280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1295400"/>
            <a:ext cx="2667000" cy="68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4114800"/>
            <a:ext cx="2286000" cy="121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33600" y="52578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4251325" y="3375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6" name="Rectangle 10"/>
          <p:cNvSpPr>
            <a:spLocks noChangeArrowheads="1"/>
          </p:cNvSpPr>
          <p:nvPr/>
        </p:nvSpPr>
        <p:spPr bwMode="auto">
          <a:xfrm>
            <a:off x="304800" y="1828800"/>
            <a:ext cx="8534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>
                  <a:solidFill>
                    <a:srgbClr val="0000FF"/>
                  </a:solidFill>
                </a:ln>
                <a:latin typeface="+mj-lt"/>
                <a:ea typeface="+mn-ea"/>
              </a:rPr>
              <a:t>Workshop Expectations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latin typeface="+mj-lt"/>
                <a:ea typeface="+mn-ea"/>
              </a:rPr>
              <a:t>:</a:t>
            </a:r>
          </a:p>
          <a:p>
            <a:pPr>
              <a:buClr>
                <a:srgbClr val="FF0000"/>
              </a:buClr>
              <a:buFont typeface="Arial"/>
              <a:buChar char="•"/>
              <a:defRPr/>
            </a:pPr>
            <a:r>
              <a:rPr lang="en-US" sz="3600" b="1" dirty="0" smtClean="0">
                <a:ln>
                  <a:solidFill>
                    <a:srgbClr val="0000FF"/>
                  </a:solidFill>
                </a:ln>
                <a:latin typeface="+mj-lt"/>
                <a:ea typeface="+mn-ea"/>
              </a:rPr>
              <a:t> Full attenda</a:t>
            </a:r>
            <a:r>
              <a:rPr lang="en-US" sz="3600" b="1" dirty="0" smtClean="0">
                <a:ln>
                  <a:solidFill>
                    <a:srgbClr val="0000FF"/>
                  </a:solidFill>
                </a:ln>
                <a:latin typeface="+mj-lt"/>
              </a:rPr>
              <a:t>nce is required – all two weeks</a:t>
            </a:r>
            <a:endParaRPr lang="en-US" sz="3600" b="1" dirty="0">
              <a:ln>
                <a:solidFill>
                  <a:srgbClr val="0000FF"/>
                </a:solidFill>
              </a:ln>
              <a:latin typeface="+mj-lt"/>
              <a:ea typeface="+mn-ea"/>
            </a:endParaRPr>
          </a:p>
          <a:p>
            <a:pPr>
              <a:buClr>
                <a:srgbClr val="FF0000"/>
              </a:buClr>
              <a:buFont typeface="Arial"/>
              <a:buChar char="•"/>
              <a:defRPr/>
            </a:pPr>
            <a:r>
              <a:rPr lang="en-US" sz="3600" b="1" dirty="0" smtClean="0">
                <a:ln>
                  <a:solidFill>
                    <a:srgbClr val="0000FF"/>
                  </a:solidFill>
                </a:ln>
                <a:latin typeface="+mj-lt"/>
                <a:ea typeface="+mn-ea"/>
              </a:rPr>
              <a:t> Hours </a:t>
            </a:r>
            <a:r>
              <a:rPr lang="en-US" sz="3600" b="1" dirty="0">
                <a:ln>
                  <a:solidFill>
                    <a:srgbClr val="0000FF"/>
                  </a:solidFill>
                </a:ln>
                <a:latin typeface="+mj-lt"/>
                <a:ea typeface="+mn-ea"/>
              </a:rPr>
              <a:t>and schedule: 0900 – 1600 (</a:t>
            </a:r>
            <a:r>
              <a:rPr lang="en-US" sz="3600" b="1" dirty="0" err="1">
                <a:ln>
                  <a:solidFill>
                    <a:srgbClr val="0000FF"/>
                  </a:solidFill>
                </a:ln>
                <a:latin typeface="+mj-lt"/>
                <a:ea typeface="+mn-ea"/>
              </a:rPr>
              <a:t>ish</a:t>
            </a:r>
            <a:r>
              <a:rPr lang="en-US" sz="3600" b="1" dirty="0">
                <a:ln>
                  <a:solidFill>
                    <a:srgbClr val="0000FF"/>
                  </a:solidFill>
                </a:ln>
                <a:latin typeface="+mj-lt"/>
                <a:ea typeface="+mn-ea"/>
              </a:rPr>
              <a:t>)</a:t>
            </a:r>
          </a:p>
          <a:p>
            <a:pPr>
              <a:buClr>
                <a:srgbClr val="FF0000"/>
              </a:buClr>
              <a:buFont typeface="Arial"/>
              <a:buChar char="•"/>
              <a:defRPr/>
            </a:pPr>
            <a:r>
              <a:rPr lang="en-US" sz="3600" b="1" dirty="0" smtClean="0">
                <a:ln>
                  <a:solidFill>
                    <a:srgbClr val="0000FF"/>
                  </a:solidFill>
                </a:ln>
                <a:latin typeface="+mj-lt"/>
                <a:ea typeface="+mn-ea"/>
              </a:rPr>
              <a:t> Start every day at Conf Rm. 312</a:t>
            </a:r>
            <a:endParaRPr lang="en-US" sz="3600" b="1" dirty="0">
              <a:ln>
                <a:solidFill>
                  <a:srgbClr val="0000FF"/>
                </a:solidFill>
              </a:ln>
              <a:latin typeface="+mj-lt"/>
              <a:ea typeface="+mn-ea"/>
            </a:endParaRPr>
          </a:p>
          <a:p>
            <a:pPr>
              <a:buClr>
                <a:srgbClr val="FF0000"/>
              </a:buClr>
              <a:buFont typeface="Arial"/>
              <a:buChar char="•"/>
              <a:defRPr/>
            </a:pPr>
            <a:r>
              <a:rPr lang="en-US" sz="3600" b="1" dirty="0" smtClean="0">
                <a:ln>
                  <a:solidFill>
                    <a:srgbClr val="0000FF"/>
                  </a:solidFill>
                </a:ln>
                <a:latin typeface="+mj-lt"/>
                <a:ea typeface="+mn-ea"/>
              </a:rPr>
              <a:t> No other distractions</a:t>
            </a:r>
            <a:endParaRPr lang="en-US" sz="3600" b="1" dirty="0">
              <a:ln>
                <a:solidFill>
                  <a:srgbClr val="0000FF"/>
                </a:solidFill>
              </a:ln>
              <a:latin typeface="+mj-lt"/>
              <a:ea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8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038600" y="45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b="1" dirty="0" smtClean="0">
                <a:solidFill>
                  <a:schemeClr val="accent2"/>
                </a:solidFill>
                <a:latin typeface="Helvetica" pitchFamily="-110" charset="0"/>
              </a:rPr>
              <a:t>with Cosmic Rays</a:t>
            </a:r>
            <a:endParaRPr lang="en-US" b="1" dirty="0">
              <a:solidFill>
                <a:schemeClr val="accent2"/>
              </a:solidFill>
              <a:latin typeface="Helvetica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Workshop Goals for Students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Learn and Understand: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The nature of particle Physics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The methods of good scientific inquiry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Conduct Research on Cosmic ray activity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 Assemble Cosmic Ray </a:t>
            </a:r>
            <a:r>
              <a:rPr lang="en-US" dirty="0" err="1" smtClean="0">
                <a:solidFill>
                  <a:srgbClr val="002060"/>
                </a:solidFill>
                <a:latin typeface="Arial Rounded MT Bold" pitchFamily="34" charset="0"/>
              </a:rPr>
              <a:t>Muon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 Detectors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Learn the operation of the equipment and the 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software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Analyze detector data from an accelerator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Prepare 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a report</a:t>
            </a:r>
            <a:r>
              <a:rPr lang="en-US" dirty="0">
                <a:solidFill>
                  <a:srgbClr val="002060"/>
                </a:solidFill>
                <a:latin typeface="Arial Rounded MT Bold" pitchFamily="34" charset="0"/>
              </a:rPr>
              <a:t> (PowerPoint)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  summarizing: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 What was learned 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The research conducted and the results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8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38600" y="45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b="1" dirty="0" smtClean="0">
                <a:solidFill>
                  <a:schemeClr val="accent2"/>
                </a:solidFill>
                <a:latin typeface="Helvetica" pitchFamily="-110" charset="0"/>
              </a:rPr>
              <a:t>with Cosmic Rays</a:t>
            </a:r>
            <a:endParaRPr lang="en-US" b="1" dirty="0">
              <a:solidFill>
                <a:schemeClr val="accent2"/>
              </a:solidFill>
              <a:latin typeface="Helvetica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Agenda for Today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867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9 – 10    Welcome		</a:t>
            </a:r>
          </a:p>
          <a:p>
            <a:pPr>
              <a:buNone/>
            </a:pP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10- 11    Explain goal of two week                               		program		</a:t>
            </a:r>
          </a:p>
          <a:p>
            <a:pPr>
              <a:buNone/>
            </a:pP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11 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		Notre Dame Pretest</a:t>
            </a:r>
          </a:p>
          <a:p>
            <a:pPr>
              <a:buNone/>
            </a:pP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11:30	Move to lab</a:t>
            </a:r>
          </a:p>
          <a:p>
            <a:pPr>
              <a:buNone/>
            </a:pP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	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		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Rebuild Detector 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Paddles           </a:t>
            </a:r>
          </a:p>
          <a:p>
            <a:pPr>
              <a:buNone/>
            </a:pP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11:30 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– 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12:30    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Lunch</a:t>
            </a:r>
          </a:p>
          <a:p>
            <a:pPr>
              <a:buNone/>
            </a:pP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			Visit by Professor </a:t>
            </a:r>
            <a:r>
              <a:rPr lang="en-US" sz="35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Karchin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	</a:t>
            </a:r>
          </a:p>
          <a:p>
            <a:pPr>
              <a:buNone/>
            </a:pP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 – 2      Complete Rebuilding</a:t>
            </a:r>
          </a:p>
          <a:p>
            <a:pPr>
              <a:buNone/>
            </a:pP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2 – 2:30 Introduce 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e-Lab</a:t>
            </a:r>
          </a:p>
          <a:p>
            <a:pPr>
              <a:buNone/>
            </a:pP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2:30 	E-lab pre-test</a:t>
            </a:r>
            <a:endParaRPr lang="en-US" sz="35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	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cr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362200"/>
            <a:ext cx="27781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343400" y="25146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</a:pPr>
            <a:endParaRPr lang="en-US" sz="16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4876800" y="1676400"/>
            <a:ext cx="33025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rgbClr val="FF0000"/>
                </a:solidFill>
                <a:latin typeface="Helvetica" pitchFamily="-110" charset="0"/>
              </a:rPr>
              <a:t>Cosmic Ray e-Lab</a:t>
            </a:r>
          </a:p>
          <a:p>
            <a:pPr algn="r"/>
            <a:endParaRPr lang="en-US" sz="2000" b="1" dirty="0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5629275" y="60896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42" name="Rectangle 18"/>
          <p:cNvSpPr>
            <a:spLocks noChangeArrowheads="1"/>
          </p:cNvSpPr>
          <p:nvPr/>
        </p:nvSpPr>
        <p:spPr bwMode="auto">
          <a:xfrm>
            <a:off x="5724525" y="3844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43" name="Rectangle 20"/>
          <p:cNvSpPr>
            <a:spLocks noChangeArrowheads="1"/>
          </p:cNvSpPr>
          <p:nvPr/>
        </p:nvSpPr>
        <p:spPr bwMode="auto">
          <a:xfrm>
            <a:off x="5943600" y="3962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4344" name="Picture 22" descr="CIMG01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2004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48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038600" y="45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b="1" dirty="0" smtClean="0">
                <a:solidFill>
                  <a:schemeClr val="accent2"/>
                </a:solidFill>
                <a:latin typeface="Helvetica" pitchFamily="-110" charset="0"/>
              </a:rPr>
              <a:t>with Cosmic Rays</a:t>
            </a:r>
            <a:endParaRPr lang="en-US" b="1" dirty="0">
              <a:solidFill>
                <a:schemeClr val="accent2"/>
              </a:solidFill>
              <a:latin typeface="Helvetica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38200" y="51054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38200" y="1724025"/>
            <a:ext cx="76200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Times" pitchFamily="-110" charset="0"/>
              <a:buChar char="•"/>
              <a:tabLst>
                <a:tab pos="635000" algn="l"/>
              </a:tabLst>
            </a:pP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   </a:t>
            </a:r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QuarkNet Overview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Times" pitchFamily="-110" charset="0"/>
              <a:buChar char="•"/>
              <a:tabLst>
                <a:tab pos="635000" algn="l"/>
              </a:tabLst>
            </a:pPr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  QuarkNet Cosmic Ray Detector</a:t>
            </a:r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Times" pitchFamily="-110" charset="0"/>
              <a:buNone/>
              <a:tabLst>
                <a:tab pos="635000" algn="l"/>
              </a:tabLst>
            </a:pP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	Assemble </a:t>
            </a:r>
            <a:r>
              <a:rPr lang="en-US" b="1">
                <a:solidFill>
                  <a:srgbClr val="FF0000"/>
                </a:solidFill>
                <a:latin typeface="Helvetica" pitchFamily="-110" charset="0"/>
              </a:rPr>
              <a:t>CRMD</a:t>
            </a: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 hardware and take data.</a:t>
            </a: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Times" pitchFamily="-110" charset="0"/>
              <a:buChar char="•"/>
              <a:tabLst>
                <a:tab pos="635000" algn="l"/>
              </a:tabLst>
            </a:pP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  </a:t>
            </a:r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Cosmic Ray </a:t>
            </a:r>
            <a:r>
              <a:rPr lang="en-US" sz="2800" b="1">
                <a:solidFill>
                  <a:srgbClr val="FF0000"/>
                </a:solidFill>
                <a:latin typeface="Helvetica" pitchFamily="-110" charset="0"/>
              </a:rPr>
              <a:t>e-Lab</a:t>
            </a:r>
            <a:r>
              <a:rPr lang="en-US" sz="2800" b="1">
                <a:solidFill>
                  <a:schemeClr val="accent2"/>
                </a:solidFill>
                <a:latin typeface="Helvetica" pitchFamily="-110" charset="0"/>
              </a:rPr>
              <a:t> Exploration</a:t>
            </a:r>
            <a:endParaRPr lang="en-US" b="1">
              <a:solidFill>
                <a:schemeClr val="accent2"/>
              </a:solidFill>
              <a:latin typeface="Helvetica" pitchFamily="-110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Times" pitchFamily="-110" charset="0"/>
              <a:buNone/>
              <a:tabLst>
                <a:tab pos="635000" algn="l"/>
              </a:tabLst>
            </a:pPr>
            <a:r>
              <a:rPr lang="en-US" b="1">
                <a:solidFill>
                  <a:schemeClr val="accent2"/>
                </a:solidFill>
                <a:latin typeface="Helvetica" pitchFamily="-110" charset="0"/>
              </a:rPr>
              <a:t>	Upload and analyze data.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905125" y="475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6391" name="Picture 7" descr="D_Pair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343400"/>
            <a:ext cx="6477000" cy="2047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48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038600" y="45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b="1" dirty="0" smtClean="0">
                <a:solidFill>
                  <a:schemeClr val="accent2"/>
                </a:solidFill>
                <a:latin typeface="Helvetica" pitchFamily="-110" charset="0"/>
              </a:rPr>
              <a:t>with Cosmic Rays</a:t>
            </a:r>
            <a:endParaRPr lang="en-US" b="1" dirty="0">
              <a:solidFill>
                <a:schemeClr val="accent2"/>
              </a:solidFill>
              <a:latin typeface="Helvetica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10000" y="35814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38200" y="51054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1371600"/>
            <a:ext cx="7391400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Times" pitchFamily="-110" charset="0"/>
              <a:buNone/>
            </a:pPr>
            <a:r>
              <a:rPr lang="en-US" sz="2400" b="1" dirty="0">
                <a:solidFill>
                  <a:schemeClr val="accent2"/>
                </a:solidFill>
                <a:latin typeface="Helvetica" pitchFamily="-110" charset="0"/>
              </a:rPr>
              <a:t>Workshop Objectives:</a:t>
            </a:r>
          </a:p>
          <a:p>
            <a:pPr marL="571500" lvl="1" indent="-22860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Helvetica" pitchFamily="-110" charset="0"/>
              </a:rPr>
              <a:t>Assemble </a:t>
            </a:r>
            <a:r>
              <a:rPr lang="en-US" sz="2400" b="1" dirty="0">
                <a:solidFill>
                  <a:srgbClr val="FF0000"/>
                </a:solidFill>
                <a:latin typeface="Helvetica" pitchFamily="-110" charset="0"/>
              </a:rPr>
              <a:t>CRMD</a:t>
            </a:r>
            <a:r>
              <a:rPr lang="en-US" sz="2400" b="1" dirty="0">
                <a:solidFill>
                  <a:schemeClr val="accent2"/>
                </a:solidFill>
                <a:latin typeface="Helvetica" pitchFamily="-110" charset="0"/>
              </a:rPr>
              <a:t>: plateau, geometry, data-take.</a:t>
            </a:r>
          </a:p>
          <a:p>
            <a:pPr marL="571500" lvl="1" indent="-22860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Helvetica" pitchFamily="-110" charset="0"/>
              </a:rPr>
              <a:t>Record progress: </a:t>
            </a:r>
            <a:r>
              <a:rPr lang="en-US" sz="2400" b="1" dirty="0" err="1">
                <a:solidFill>
                  <a:schemeClr val="accent2"/>
                </a:solidFill>
                <a:latin typeface="Helvetica" pitchFamily="-110" charset="0"/>
              </a:rPr>
              <a:t>LogBook</a:t>
            </a:r>
            <a:r>
              <a:rPr lang="en-US" sz="2400" b="1" dirty="0">
                <a:solidFill>
                  <a:schemeClr val="accent2"/>
                </a:solidFill>
                <a:latin typeface="Helvetica" pitchFamily="-110" charset="0"/>
              </a:rPr>
              <a:t>.</a:t>
            </a:r>
          </a:p>
          <a:p>
            <a:pPr marL="571500" lvl="1" indent="-22860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Helvetica" pitchFamily="-110" charset="0"/>
              </a:rPr>
              <a:t>Design </a:t>
            </a:r>
            <a:r>
              <a:rPr lang="en-US" sz="2400" b="1" dirty="0">
                <a:solidFill>
                  <a:srgbClr val="FF0000"/>
                </a:solidFill>
                <a:latin typeface="Helvetica" pitchFamily="-110" charset="0"/>
              </a:rPr>
              <a:t>e-Lab</a:t>
            </a:r>
            <a:r>
              <a:rPr lang="en-US" sz="2400" b="1" dirty="0">
                <a:solidFill>
                  <a:schemeClr val="accent2"/>
                </a:solidFill>
                <a:latin typeface="Helvetica" pitchFamily="-110" charset="0"/>
              </a:rPr>
              <a:t> investigation: data, tools, plots.</a:t>
            </a:r>
          </a:p>
          <a:p>
            <a:pPr marL="571500" lvl="1" indent="-22860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Helvetica" pitchFamily="-110" charset="0"/>
              </a:rPr>
              <a:t>Write </a:t>
            </a:r>
            <a:r>
              <a:rPr lang="en-US" sz="2400" b="1" dirty="0" smtClean="0">
                <a:solidFill>
                  <a:schemeClr val="accent2"/>
                </a:solidFill>
                <a:latin typeface="Helvetica" pitchFamily="-110" charset="0"/>
              </a:rPr>
              <a:t>report, </a:t>
            </a:r>
            <a:r>
              <a:rPr lang="en-US" sz="2400" b="1" dirty="0">
                <a:solidFill>
                  <a:schemeClr val="accent2"/>
                </a:solidFill>
                <a:latin typeface="Helvetica" pitchFamily="-110" charset="0"/>
              </a:rPr>
              <a:t>present results.</a:t>
            </a:r>
          </a:p>
          <a:p>
            <a:pPr marL="571500" lvl="1" indent="-22860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Helvetica" pitchFamily="-110" charset="0"/>
              </a:rPr>
              <a:t>Share “Implementation Plan” and strategy.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905125" y="475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0487" name="Picture 7" descr="D_Pair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343400"/>
            <a:ext cx="6477000" cy="2047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48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038600" y="45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b="1" dirty="0" smtClean="0">
                <a:solidFill>
                  <a:schemeClr val="accent2"/>
                </a:solidFill>
                <a:latin typeface="Helvetica" pitchFamily="-110" charset="0"/>
              </a:rPr>
              <a:t>with Cosmic Rays</a:t>
            </a:r>
            <a:endParaRPr lang="en-US" b="1" dirty="0">
              <a:solidFill>
                <a:schemeClr val="accent2"/>
              </a:solidFill>
              <a:latin typeface="Helvetica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1013" y="5181600"/>
            <a:ext cx="14747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5867400" cy="1752600"/>
          </a:xfrm>
        </p:spPr>
        <p:txBody>
          <a:bodyPr/>
          <a:lstStyle/>
          <a:p>
            <a:pPr marL="228600" indent="-228600" eaLnBrk="1" hangingPunct="1"/>
            <a:r>
              <a:rPr lang="en-US" sz="2000" smtClean="0">
                <a:ea typeface="ＭＳ Ｐゴシック" pitchFamily="34" charset="-128"/>
              </a:rPr>
              <a:t>Cosmic Rays</a:t>
            </a:r>
          </a:p>
          <a:p>
            <a:pPr marL="635000" lvl="1" indent="-292100" eaLnBrk="1" hangingPunct="1"/>
            <a:r>
              <a:rPr lang="en-US" sz="1800" smtClean="0">
                <a:ea typeface="ＭＳ Ｐゴシック" pitchFamily="34" charset="-128"/>
              </a:rPr>
              <a:t>Sources</a:t>
            </a:r>
          </a:p>
          <a:p>
            <a:pPr marL="635000" lvl="1" indent="-292100" eaLnBrk="1" hangingPunct="1"/>
            <a:r>
              <a:rPr lang="en-US" sz="1800" smtClean="0">
                <a:ea typeface="ＭＳ Ｐゴシック" pitchFamily="34" charset="-128"/>
              </a:rPr>
              <a:t>Composition, energy spectrum</a:t>
            </a:r>
          </a:p>
          <a:p>
            <a:pPr marL="635000" lvl="1" indent="-292100" eaLnBrk="1" hangingPunct="1"/>
            <a:r>
              <a:rPr lang="en-US" sz="1800" smtClean="0">
                <a:ea typeface="ＭＳ Ｐゴシック" pitchFamily="34" charset="-128"/>
              </a:rPr>
              <a:t>Detection</a:t>
            </a:r>
          </a:p>
          <a:p>
            <a:pPr marL="635000" lvl="1" indent="-292100" eaLnBrk="1" hangingPunct="1"/>
            <a:r>
              <a:rPr lang="en-US" sz="1800" smtClean="0">
                <a:ea typeface="ＭＳ Ｐゴシック" pitchFamily="34" charset="-128"/>
              </a:rPr>
              <a:t>Current experiments</a:t>
            </a:r>
            <a:endParaRPr lang="en-US" sz="2000" smtClean="0">
              <a:ea typeface="ＭＳ Ｐゴシック" pitchFamily="34" charset="-128"/>
            </a:endParaRPr>
          </a:p>
        </p:txBody>
      </p:sp>
      <p:pic>
        <p:nvPicPr>
          <p:cNvPr id="26628" name="Picture 4" descr="detectorVMS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581400"/>
            <a:ext cx="2743200" cy="1384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6629" name="Picture 5" descr="showers_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676400"/>
            <a:ext cx="1828800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810000" y="3581400"/>
            <a:ext cx="480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The QuarkNet Classroom Detector</a:t>
            </a: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  <a:p>
            <a:pPr marL="571500" lvl="1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1800" b="1">
                <a:solidFill>
                  <a:schemeClr val="accent2"/>
                </a:solidFill>
                <a:latin typeface="Helvetica" pitchFamily="-110" charset="0"/>
              </a:rPr>
              <a:t>Hardware overview</a:t>
            </a:r>
          </a:p>
          <a:p>
            <a:pPr marL="571500" lvl="1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1800" b="1">
                <a:solidFill>
                  <a:schemeClr val="accent2"/>
                </a:solidFill>
                <a:latin typeface="Helvetica" pitchFamily="-110" charset="0"/>
              </a:rPr>
              <a:t>Classroom use</a:t>
            </a:r>
          </a:p>
          <a:p>
            <a:pPr marL="571500" lvl="1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1800" b="1">
                <a:solidFill>
                  <a:schemeClr val="accent2"/>
                </a:solidFill>
                <a:latin typeface="Helvetica" pitchFamily="-110" charset="0"/>
              </a:rPr>
              <a:t>Experiments, measurements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914400" y="51816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 b="1">
                <a:solidFill>
                  <a:schemeClr val="accent2"/>
                </a:solidFill>
                <a:latin typeface="Helvetica" pitchFamily="-110" charset="0"/>
              </a:rPr>
              <a:t>Data Analysis</a:t>
            </a: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  <a:p>
            <a:pPr marL="635000" lvl="1" indent="-2921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1800" b="1">
                <a:solidFill>
                  <a:schemeClr val="accent2"/>
                </a:solidFill>
                <a:latin typeface="Helvetica" pitchFamily="-110" charset="0"/>
              </a:rPr>
              <a:t>Upload, analyze data &amp; save data products.</a:t>
            </a:r>
          </a:p>
          <a:p>
            <a:pPr marL="635000" lvl="1" indent="-2921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1800" b="1">
                <a:solidFill>
                  <a:schemeClr val="accent2"/>
                </a:solidFill>
                <a:latin typeface="Helvetica" pitchFamily="-110" charset="0"/>
              </a:rPr>
              <a:t>Share results.</a:t>
            </a:r>
          </a:p>
          <a:p>
            <a:pPr marL="635000" lvl="1" indent="-2921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1800" b="1">
                <a:solidFill>
                  <a:schemeClr val="accent2"/>
                </a:solidFill>
                <a:latin typeface="Helvetica" pitchFamily="-110" charset="0"/>
              </a:rPr>
              <a:t>Enter logbook notes.</a:t>
            </a:r>
          </a:p>
          <a:p>
            <a:pPr marL="635000" lvl="1" indent="-2921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endParaRPr lang="en-US" sz="1800" b="1">
              <a:solidFill>
                <a:schemeClr val="accent2"/>
              </a:solidFill>
              <a:latin typeface="Helvetica" pitchFamily="-110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63000" cy="142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81600" y="381001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chemeClr val="accent2"/>
                </a:solidFill>
                <a:latin typeface="Helvetica" pitchFamily="-110" charset="0"/>
              </a:rPr>
              <a:t>Teaching and Learning</a:t>
            </a:r>
          </a:p>
          <a:p>
            <a:pPr algn="r"/>
            <a:r>
              <a:rPr lang="en-US" b="1" dirty="0" smtClean="0">
                <a:solidFill>
                  <a:schemeClr val="accent2"/>
                </a:solidFill>
                <a:latin typeface="Helvetica" pitchFamily="-110" charset="0"/>
              </a:rPr>
              <a:t>with Cosmic Rays</a:t>
            </a:r>
            <a:endParaRPr lang="en-US" b="1" dirty="0">
              <a:solidFill>
                <a:schemeClr val="accent2"/>
              </a:solidFill>
              <a:latin typeface="Helvetica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none">
        <a:spAutoFit/>
      </a:bodyPr>
      <a:lstStyle>
        <a:defPPr algn="r">
          <a:defRPr sz="2800" b="1" dirty="0">
            <a:solidFill>
              <a:schemeClr val="accent2"/>
            </a:solidFill>
            <a:latin typeface="Helvetica" pitchFamily="-11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686</Words>
  <Application>Microsoft Office PowerPoint</Application>
  <PresentationFormat>On-screen Show (4:3)</PresentationFormat>
  <Paragraphs>160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Quark Net 2010</vt:lpstr>
      <vt:lpstr>Goals for Workshop</vt:lpstr>
      <vt:lpstr>PowerPoint Presentation</vt:lpstr>
      <vt:lpstr>PowerPoint Presentation</vt:lpstr>
      <vt:lpstr>Agenda for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Quarknet?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 Net 2010</dc:title>
  <dc:creator>Richard Lasky</dc:creator>
  <cp:lastModifiedBy>Admin</cp:lastModifiedBy>
  <cp:revision>28</cp:revision>
  <dcterms:created xsi:type="dcterms:W3CDTF">2010-06-29T16:00:01Z</dcterms:created>
  <dcterms:modified xsi:type="dcterms:W3CDTF">2010-07-25T13:09:50Z</dcterms:modified>
</cp:coreProperties>
</file>